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67871B-EC23-4E24-8F82-1A0CD02D00FA}" v="295" dt="2025-01-22T21:40:21.6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FC44-1338-4A6C-A01D-6D5A49BC79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5C9-8BBD-423A-B245-CD55E1D7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96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FC44-1338-4A6C-A01D-6D5A49BC79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5C9-8BBD-423A-B245-CD55E1D7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493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FC44-1338-4A6C-A01D-6D5A49BC79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5C9-8BBD-423A-B245-CD55E1D7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7675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FC44-1338-4A6C-A01D-6D5A49BC79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5C9-8BBD-423A-B245-CD55E1D7190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998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FC44-1338-4A6C-A01D-6D5A49BC79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5C9-8BBD-423A-B245-CD55E1D7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237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FC44-1338-4A6C-A01D-6D5A49BC79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5C9-8BBD-423A-B245-CD55E1D7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179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FC44-1338-4A6C-A01D-6D5A49BC79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5C9-8BBD-423A-B245-CD55E1D7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821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FC44-1338-4A6C-A01D-6D5A49BC79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5C9-8BBD-423A-B245-CD55E1D7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5384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FC44-1338-4A6C-A01D-6D5A49BC79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5C9-8BBD-423A-B245-CD55E1D7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21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FC44-1338-4A6C-A01D-6D5A49BC79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5C9-8BBD-423A-B245-CD55E1D7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9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FC44-1338-4A6C-A01D-6D5A49BC79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5C9-8BBD-423A-B245-CD55E1D7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223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FC44-1338-4A6C-A01D-6D5A49BC79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5C9-8BBD-423A-B245-CD55E1D7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72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FC44-1338-4A6C-A01D-6D5A49BC79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5C9-8BBD-423A-B245-CD55E1D7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812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FC44-1338-4A6C-A01D-6D5A49BC79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5C9-8BBD-423A-B245-CD55E1D7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9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FC44-1338-4A6C-A01D-6D5A49BC79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5C9-8BBD-423A-B245-CD55E1D7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97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FC44-1338-4A6C-A01D-6D5A49BC79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5C9-8BBD-423A-B245-CD55E1D7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710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FC44-1338-4A6C-A01D-6D5A49BC79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C5C9-8BBD-423A-B245-CD55E1D7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436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1171FC44-1338-4A6C-A01D-6D5A49BC79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2458C5C9-8BBD-423A-B245-CD55E1D7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7821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70068059-9097-4F05-BA38-CDD7DBF773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20E96E-81D0-F56E-3573-626BA5B8E8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87356"/>
            <a:ext cx="9144000" cy="2486130"/>
          </a:xfrm>
        </p:spPr>
        <p:txBody>
          <a:bodyPr>
            <a:noAutofit/>
          </a:bodyPr>
          <a:lstStyle/>
          <a:p>
            <a:pPr algn="ctr"/>
            <a:r>
              <a:rPr lang="en-US" sz="7200">
                <a:solidFill>
                  <a:schemeClr val="tx1">
                    <a:lumMod val="95000"/>
                  </a:schemeClr>
                </a:solidFill>
              </a:rPr>
              <a:t>Read the Job Description &amp; </a:t>
            </a:r>
            <a:br>
              <a:rPr lang="en-US" sz="7200">
                <a:solidFill>
                  <a:schemeClr val="tx1">
                    <a:lumMod val="95000"/>
                  </a:schemeClr>
                </a:solidFill>
              </a:rPr>
            </a:br>
            <a:r>
              <a:rPr lang="en-US" sz="7200">
                <a:solidFill>
                  <a:schemeClr val="tx1">
                    <a:lumMod val="95000"/>
                  </a:schemeClr>
                </a:solidFill>
              </a:rPr>
              <a:t>CV Tips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D1E37D-2F3B-46C1-1D50-B3F1439B90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28057"/>
            <a:ext cx="9144000" cy="1567489"/>
          </a:xfrm>
        </p:spPr>
        <p:txBody>
          <a:bodyPr>
            <a:normAutofit/>
          </a:bodyPr>
          <a:lstStyle/>
          <a:p>
            <a:pPr algn="ctr"/>
            <a:r>
              <a:rPr lang="en-US" sz="2800">
                <a:solidFill>
                  <a:schemeClr val="tx2"/>
                </a:solidFill>
              </a:rPr>
              <a:t>Paul Gottemoller, PhD</a:t>
            </a:r>
          </a:p>
          <a:p>
            <a:pPr algn="ctr"/>
            <a:r>
              <a:rPr lang="en-US" sz="2800">
                <a:solidFill>
                  <a:schemeClr val="tx2"/>
                </a:solidFill>
              </a:rPr>
              <a:t>Del Mar Community College</a:t>
            </a:r>
          </a:p>
        </p:txBody>
      </p:sp>
    </p:spTree>
    <p:extLst>
      <p:ext uri="{BB962C8B-B14F-4D97-AF65-F5344CB8AC3E}">
        <p14:creationId xmlns:p14="http://schemas.microsoft.com/office/powerpoint/2010/main" val="52097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970DC-E808-7E67-8D99-181B14902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/>
              <a:t>“That’s great, but what about your teaching?”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78C36E-48A2-3C17-05A2-2AB0285F2D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CV should reflect the job description</a:t>
            </a:r>
          </a:p>
          <a:p>
            <a:pPr lvl="1"/>
            <a:r>
              <a:rPr lang="en-US"/>
              <a:t>It seems simple, but surprisingly it is too often ignored</a:t>
            </a:r>
          </a:p>
          <a:p>
            <a:r>
              <a:rPr lang="en-US"/>
              <a:t>Each CV should be structured to reflect the job description</a:t>
            </a:r>
          </a:p>
          <a:p>
            <a:pPr lvl="1"/>
            <a:r>
              <a:rPr lang="en-US"/>
              <a:t>Remember the committee may have hundreds of CVs to go through.</a:t>
            </a:r>
          </a:p>
          <a:p>
            <a:pPr lvl="1"/>
            <a:endParaRPr lang="en-US"/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815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AFF5F-044C-934A-A5CA-51866B4B0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/>
              <a:t>Things to Highlight on a Community College CV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C83EB-BF7C-0358-4D66-033803B249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/>
              <a:t>List courses you’ve taught toward the top of the CV</a:t>
            </a:r>
          </a:p>
          <a:p>
            <a:pPr lvl="1"/>
            <a:r>
              <a:rPr lang="en-US"/>
              <a:t>The modality for the instruction should be mentioned</a:t>
            </a:r>
          </a:p>
          <a:p>
            <a:pPr lvl="2"/>
            <a:r>
              <a:rPr lang="en-US"/>
              <a:t>Also don’t list every semester’s schedule.</a:t>
            </a:r>
          </a:p>
          <a:p>
            <a:pPr lvl="1"/>
            <a:r>
              <a:rPr lang="en-US"/>
              <a:t>Be certain to note if the class included dual-credit.</a:t>
            </a:r>
          </a:p>
          <a:p>
            <a:r>
              <a:rPr lang="en-US"/>
              <a:t>Anything you have done to show commitment to student success.</a:t>
            </a:r>
          </a:p>
          <a:p>
            <a:pPr lvl="1"/>
            <a:r>
              <a:rPr lang="en-US"/>
              <a:t>Volunteering at the college tutoring center, advising student organizations, etc.</a:t>
            </a:r>
          </a:p>
          <a:p>
            <a:pPr lvl="1"/>
            <a:r>
              <a:rPr lang="en-US"/>
              <a:t>Even nominations for teaching awards should be included.</a:t>
            </a:r>
          </a:p>
          <a:p>
            <a:r>
              <a:rPr lang="en-US"/>
              <a:t>Often college service is important.	</a:t>
            </a:r>
          </a:p>
          <a:p>
            <a:pPr lvl="1"/>
            <a:r>
              <a:rPr lang="en-US"/>
              <a:t>Place service or committees you’ve served on in graduate school or at your institution higher.</a:t>
            </a:r>
          </a:p>
          <a:p>
            <a:r>
              <a:rPr lang="en-US"/>
              <a:t>Of course, if there is a research requirement you should highlight it. </a:t>
            </a:r>
          </a:p>
        </p:txBody>
      </p:sp>
    </p:spTree>
    <p:extLst>
      <p:ext uri="{BB962C8B-B14F-4D97-AF65-F5344CB8AC3E}">
        <p14:creationId xmlns:p14="http://schemas.microsoft.com/office/powerpoint/2010/main" val="1310340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13821-7FAF-5DFB-04FD-E9D02AE01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Do Not!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492E9-2052-08C6-4F23-B1916E078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Have 2 pages of publications and conference presentations before any evidence of teaching.</a:t>
            </a:r>
          </a:p>
          <a:p>
            <a:r>
              <a:rPr lang="en-US"/>
              <a:t>Put power levels for skills</a:t>
            </a:r>
          </a:p>
          <a:p>
            <a:pPr lvl="1"/>
            <a:r>
              <a:rPr lang="en-US"/>
              <a:t>For example: </a:t>
            </a:r>
          </a:p>
          <a:p>
            <a:pPr lvl="2"/>
            <a:r>
              <a:rPr lang="en-US"/>
              <a:t>Communication 5/5</a:t>
            </a:r>
          </a:p>
          <a:p>
            <a:pPr lvl="2"/>
            <a:r>
              <a:rPr lang="en-US"/>
              <a:t>Instruction 5/5</a:t>
            </a:r>
          </a:p>
          <a:p>
            <a:r>
              <a:rPr lang="en-US"/>
              <a:t>Include a picture of yourself.</a:t>
            </a:r>
          </a:p>
          <a:p>
            <a:r>
              <a:rPr lang="en-US"/>
              <a:t>Include your nonacademic positions</a:t>
            </a:r>
          </a:p>
          <a:p>
            <a:pPr lvl="1"/>
            <a:r>
              <a:rPr lang="en-US"/>
              <a:t>You don’t need to include your work at Taco Bell or GameStop.</a:t>
            </a:r>
          </a:p>
          <a:p>
            <a:endParaRPr lang="en-US"/>
          </a:p>
          <a:p>
            <a:pPr lvl="2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287003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231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Corbel</vt:lpstr>
      <vt:lpstr>Depth</vt:lpstr>
      <vt:lpstr>Read the Job Description &amp;  CV Tips</vt:lpstr>
      <vt:lpstr>“That’s great, but what about your teaching?”</vt:lpstr>
      <vt:lpstr>Things to Highlight on a Community College CV</vt:lpstr>
      <vt:lpstr>Do Not!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 Gottemoller</dc:creator>
  <cp:lastModifiedBy>Paul Gottemoller</cp:lastModifiedBy>
  <cp:revision>2</cp:revision>
  <dcterms:created xsi:type="dcterms:W3CDTF">2025-01-21T16:35:03Z</dcterms:created>
  <dcterms:modified xsi:type="dcterms:W3CDTF">2025-01-23T19:44:37Z</dcterms:modified>
</cp:coreProperties>
</file>