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76" r:id="rId7"/>
    <p:sldId id="278" r:id="rId8"/>
    <p:sldId id="279" r:id="rId9"/>
    <p:sldId id="280" r:id="rId10"/>
    <p:sldId id="281" r:id="rId11"/>
    <p:sldId id="283" r:id="rId12"/>
    <p:sldId id="282" r:id="rId13"/>
    <p:sldId id="287" r:id="rId14"/>
    <p:sldId id="284" r:id="rId15"/>
    <p:sldId id="285" r:id="rId16"/>
    <p:sldId id="288" r:id="rId17"/>
    <p:sldId id="289" r:id="rId18"/>
    <p:sldId id="286" r:id="rId19"/>
    <p:sldId id="277" r:id="rId20"/>
    <p:sldId id="29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41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72468-DB46-16FA-BDCE-DB948376F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E0E2C2-ECC7-87D6-ABE8-498EF44933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D4128-DB22-7C6F-E617-CF2568106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F0E03-2098-3E97-C1B2-41822AF90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9E1D0-A95C-77E5-4665-A49DB5038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2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2F29F-41B9-26C1-6764-298D3D61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E80C78-BBD8-5F02-AF4E-C3AD88A4BC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30FD2-81BF-EF1B-CD84-FA45D1B5D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3714A-C320-BCC6-501A-568F5DDBF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D2B1B-64F3-2EC1-5DCA-EB76B0C82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7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E6B84D-7358-829E-067D-A15EE95469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DF3001-ADF5-17A2-4339-EF3E981CA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3F770-361B-F5B2-5D90-76578CEAA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53CF7-88E9-96FD-BCAF-9C19E5525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B4402-F648-C63F-CEA5-F3642BBB5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7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B67A-5022-1F00-48B6-9F37DAB7D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3FB99-F414-E457-9DB8-E57071233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00120-087F-AA9E-39E8-20B8CD1C7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F1C0F-97CD-566B-91EE-FAF66EB13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83102-BFB1-56A4-8592-D82897A73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19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AC2E9-BB83-049D-B93C-44DBB96D6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ACFC1-37F8-4A65-6372-D96402D09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09D0-A9AA-B1C7-2103-50CA2A1E4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9CE00E-BE8B-1D7D-4100-BA405FA9E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B007C-0674-6638-1E64-D4FE41248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C368E-B9B9-5FFB-3F2E-E90EBC219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1289D-D82A-CF6D-8095-DDBAF12EF4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2318D-F91B-7A9E-44A0-7BA2BA15A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303F1-970E-041A-FC0D-7E1E20C0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2353AA-9366-318B-B612-D49E9C49D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25B652-03F5-7CE4-6235-591ABC4C1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73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1066B-D192-9446-0408-FE70E9FED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BD36E-CFE8-48E5-05CF-5715215A5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760A3D-065A-B475-9E9B-E4B2AD31A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842C4A-3820-D144-0D62-4E250D6ED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30001D-E5B7-B4D0-66BE-8788BB865C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6B5A13-1C1B-7BE8-0C46-A65AE8F4D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AAC4C1-8D7B-698F-6E8B-CC29C87DD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29EA76-742C-CEA2-5DF6-4679858E5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5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073D5-749E-E1BB-61DF-5327E521D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D3140A-E190-2806-EF9F-1926C8410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A71067-346F-54A1-349D-AF5CE2063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8E471E-4E42-DC8D-BAD6-A699239A9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45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F0A759-3BDA-1DB0-BEBB-CAABEC925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3224B-6E05-1A4E-8D9C-0245EAB10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24B570-9351-05D5-4706-5EFC3FE72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8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81E69-2BC9-3633-801E-2D375A15B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29B24-994B-0E3E-4B95-291D47674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D7E66C-A6DE-190B-3987-5FF138D4BB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C8BDD-C70F-27DA-4A3F-F9FD01295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D14C87-F998-3ED9-0D74-E6F844B20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67EFA3-836E-9584-C2F6-49E8C1FB8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711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90DD2-AE3D-3E77-51AC-B4468D713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6BB443-2470-F6B0-E434-434EA5F0B7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7E046-021C-6C9A-29DC-34DCD8D3C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F1B6D-C73D-46F3-2DEA-B59E7B4E9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BA56F2-6EAC-33A2-429A-82927409D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B91F3-9DE7-0840-6E0C-F9A580224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36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8A32F3-4CE0-6485-62BB-C6CD58036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469EE-2815-7EAB-54E8-75931D5B0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E3F5C-AE0C-D61F-F411-A15300243E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7FB948-5362-480B-80DC-A6E935B38BB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B8350-36D7-782A-DFB3-4317373C03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AEA5E-3512-0C53-3303-198287BFB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E6C0E6-8CDE-42F7-92C8-566CF231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9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osit.co/download/rstudio-desktop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9BAA5-F30C-997C-3A7E-380779B50E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3362"/>
            <a:ext cx="9144000" cy="3538537"/>
          </a:xfrm>
        </p:spPr>
        <p:txBody>
          <a:bodyPr>
            <a:normAutofit/>
          </a:bodyPr>
          <a:lstStyle/>
          <a:p>
            <a:r>
              <a:rPr lang="en-US" b="1" dirty="0"/>
              <a:t>Introduction to Data Analysis in R</a:t>
            </a:r>
            <a:br>
              <a:rPr lang="en-US" b="1" dirty="0"/>
            </a:br>
            <a:br>
              <a:rPr lang="en-US" b="1" dirty="0"/>
            </a:br>
            <a:endParaRPr lang="en-US" sz="48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2FBA91-F45A-7A62-39C1-5292CF3318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47881"/>
            <a:ext cx="9144000" cy="2831892"/>
          </a:xfrm>
        </p:spPr>
        <p:txBody>
          <a:bodyPr>
            <a:noAutofit/>
          </a:bodyPr>
          <a:lstStyle/>
          <a:p>
            <a:r>
              <a:rPr lang="en-US" sz="3600" u="sng" dirty="0"/>
              <a:t>Presented for the APSA Committee on the Status of Graduate Students</a:t>
            </a:r>
          </a:p>
          <a:p>
            <a:endParaRPr lang="en-US" sz="3600" u="sng" dirty="0"/>
          </a:p>
          <a:p>
            <a:r>
              <a:rPr lang="en-US" sz="3600" dirty="0"/>
              <a:t>Dr. Derek Wakefield</a:t>
            </a:r>
          </a:p>
          <a:p>
            <a:r>
              <a:rPr lang="en-US" sz="3600" dirty="0"/>
              <a:t>Postdoctoral Fellow</a:t>
            </a:r>
          </a:p>
          <a:p>
            <a:r>
              <a:rPr lang="en-US" sz="3600" dirty="0"/>
              <a:t>Political Science, Emory University</a:t>
            </a:r>
          </a:p>
        </p:txBody>
      </p:sp>
    </p:spTree>
    <p:extLst>
      <p:ext uri="{BB962C8B-B14F-4D97-AF65-F5344CB8AC3E}">
        <p14:creationId xmlns:p14="http://schemas.microsoft.com/office/powerpoint/2010/main" val="2241958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Data Viewer Panel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2975"/>
          </a:xfrm>
        </p:spPr>
        <p:txBody>
          <a:bodyPr>
            <a:normAutofit/>
          </a:bodyPr>
          <a:lstStyle/>
          <a:p>
            <a:r>
              <a:rPr lang="en-US" dirty="0"/>
              <a:t>Let’s click on the </a:t>
            </a:r>
            <a:r>
              <a:rPr lang="en-US" b="1" dirty="0" err="1"/>
              <a:t>cars_df</a:t>
            </a:r>
            <a:r>
              <a:rPr lang="en-US" dirty="0"/>
              <a:t> </a:t>
            </a:r>
            <a:r>
              <a:rPr lang="en-US" dirty="0" err="1"/>
              <a:t>dataframe</a:t>
            </a:r>
            <a:r>
              <a:rPr lang="en-US" dirty="0"/>
              <a:t> and view what it is</a:t>
            </a:r>
          </a:p>
          <a:p>
            <a:pPr lvl="1"/>
            <a:r>
              <a:rPr lang="en-US" dirty="0"/>
              <a:t>This is not advisable for large datasets, which means 100+ variables and 10,000+ observations. In that case, use glimpse()</a:t>
            </a:r>
          </a:p>
          <a:p>
            <a:pPr lvl="1"/>
            <a:endParaRPr lang="en-US" dirty="0"/>
          </a:p>
          <a:p>
            <a:r>
              <a:rPr lang="en-US" dirty="0"/>
              <a:t>Can manipulate column orders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Can view the list of variables and identify obvious issues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68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Visualizing Data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2975"/>
          </a:xfrm>
        </p:spPr>
        <p:txBody>
          <a:bodyPr>
            <a:normAutofit/>
          </a:bodyPr>
          <a:lstStyle/>
          <a:p>
            <a:r>
              <a:rPr lang="en-US" dirty="0"/>
              <a:t>Let’s load another dataset: </a:t>
            </a:r>
            <a:r>
              <a:rPr lang="en-US" dirty="0" err="1"/>
              <a:t>mtcars</a:t>
            </a:r>
            <a:r>
              <a:rPr lang="en-US" dirty="0"/>
              <a:t> </a:t>
            </a:r>
          </a:p>
          <a:p>
            <a:pPr lvl="1"/>
            <a:r>
              <a:rPr lang="en-US" b="1" dirty="0" err="1"/>
              <a:t>New_table</a:t>
            </a:r>
            <a:r>
              <a:rPr lang="en-US" b="1" dirty="0"/>
              <a:t> &lt;- </a:t>
            </a:r>
            <a:r>
              <a:rPr lang="en-US" b="1" dirty="0" err="1"/>
              <a:t>mtcars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Let’s make sure the </a:t>
            </a:r>
            <a:r>
              <a:rPr lang="en-US" dirty="0" err="1"/>
              <a:t>Rmarkdown</a:t>
            </a:r>
            <a:r>
              <a:rPr lang="en-US" dirty="0"/>
              <a:t> package is loaded</a:t>
            </a:r>
          </a:p>
          <a:p>
            <a:pPr lvl="1"/>
            <a:r>
              <a:rPr lang="en-US" b="1" dirty="0"/>
              <a:t>Library(</a:t>
            </a:r>
            <a:r>
              <a:rPr lang="en-US" b="1" dirty="0" err="1"/>
              <a:t>rmarkdown</a:t>
            </a:r>
            <a:r>
              <a:rPr lang="en-US" b="1" dirty="0"/>
              <a:t>)</a:t>
            </a:r>
          </a:p>
          <a:p>
            <a:pPr lvl="1"/>
            <a:r>
              <a:rPr lang="en-US" b="1" dirty="0"/>
              <a:t>Library(</a:t>
            </a:r>
            <a:r>
              <a:rPr lang="en-US" b="1" dirty="0" err="1"/>
              <a:t>tidyverse</a:t>
            </a:r>
            <a:r>
              <a:rPr lang="en-US" b="1" dirty="0"/>
              <a:t>)</a:t>
            </a:r>
          </a:p>
          <a:p>
            <a:endParaRPr lang="en-US" dirty="0"/>
          </a:p>
          <a:p>
            <a:r>
              <a:rPr lang="en-US" dirty="0"/>
              <a:t>Create a nicer-looking output: </a:t>
            </a:r>
          </a:p>
          <a:p>
            <a:pPr lvl="1"/>
            <a:r>
              <a:rPr lang="en-US" b="1" dirty="0" err="1"/>
              <a:t>paged_tables</a:t>
            </a:r>
            <a:r>
              <a:rPr lang="en-US" b="1" dirty="0"/>
              <a:t>(</a:t>
            </a:r>
            <a:r>
              <a:rPr lang="en-US" b="1" dirty="0" err="1"/>
              <a:t>cars_df</a:t>
            </a:r>
            <a:r>
              <a:rPr lang="en-US" b="1" dirty="0"/>
              <a:t>)</a:t>
            </a:r>
          </a:p>
          <a:p>
            <a:pPr lvl="1"/>
            <a:r>
              <a:rPr lang="en-US" b="1" dirty="0"/>
              <a:t>glimpse(</a:t>
            </a:r>
            <a:r>
              <a:rPr lang="en-US" b="1" dirty="0" err="1"/>
              <a:t>cars_df</a:t>
            </a:r>
            <a:r>
              <a:rPr lang="en-US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60719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Visualizing Data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2975"/>
          </a:xfrm>
        </p:spPr>
        <p:txBody>
          <a:bodyPr>
            <a:normAutofit/>
          </a:bodyPr>
          <a:lstStyle/>
          <a:p>
            <a:r>
              <a:rPr lang="en-US" dirty="0"/>
              <a:t>Let’s try a basic plot with base R</a:t>
            </a:r>
          </a:p>
          <a:p>
            <a:pPr lvl="1"/>
            <a:r>
              <a:rPr lang="en-US" b="1" dirty="0"/>
              <a:t>Plot( data = </a:t>
            </a:r>
            <a:r>
              <a:rPr lang="en-US" b="1" dirty="0" err="1"/>
              <a:t>mtcars</a:t>
            </a:r>
            <a:r>
              <a:rPr lang="en-US" b="1" dirty="0"/>
              <a:t>, </a:t>
            </a:r>
            <a:r>
              <a:rPr lang="en-US" b="1" dirty="0" err="1"/>
              <a:t>cyl</a:t>
            </a:r>
            <a:r>
              <a:rPr lang="en-US" b="1" dirty="0"/>
              <a:t> ~ mpg)</a:t>
            </a:r>
          </a:p>
          <a:p>
            <a:pPr lvl="1"/>
            <a:endParaRPr lang="en-US" dirty="0"/>
          </a:p>
          <a:p>
            <a:r>
              <a:rPr lang="en-US" dirty="0"/>
              <a:t>99% of the time, I’m using </a:t>
            </a:r>
            <a:r>
              <a:rPr lang="en-US" dirty="0" err="1"/>
              <a:t>ggplot</a:t>
            </a:r>
            <a:r>
              <a:rPr lang="en-US" dirty="0"/>
              <a:t> (from </a:t>
            </a:r>
            <a:r>
              <a:rPr lang="en-US" dirty="0" err="1"/>
              <a:t>tidyverse</a:t>
            </a:r>
            <a:r>
              <a:rPr lang="en-US" dirty="0"/>
              <a:t>) for these tasks</a:t>
            </a:r>
          </a:p>
          <a:p>
            <a:pPr lvl="1"/>
            <a:r>
              <a:rPr lang="en-US" b="1" dirty="0" err="1"/>
              <a:t>Ggplot</a:t>
            </a:r>
            <a:r>
              <a:rPr lang="en-US" b="1" dirty="0"/>
              <a:t>(data = [</a:t>
            </a:r>
            <a:r>
              <a:rPr lang="en-US" b="1" dirty="0" err="1"/>
              <a:t>dataframe_name</a:t>
            </a:r>
            <a:r>
              <a:rPr lang="en-US" b="1" dirty="0"/>
              <a:t>], </a:t>
            </a:r>
            <a:r>
              <a:rPr lang="en-US" b="1" dirty="0" err="1"/>
              <a:t>aes</a:t>
            </a:r>
            <a:r>
              <a:rPr lang="en-US" b="1" dirty="0"/>
              <a:t>(x = variable1, y = variable2)) +</a:t>
            </a:r>
          </a:p>
          <a:p>
            <a:pPr lvl="1"/>
            <a:r>
              <a:rPr lang="en-US" b="1" dirty="0" err="1"/>
              <a:t>Geom_bar</a:t>
            </a:r>
            <a:r>
              <a:rPr lang="en-US" b="1" dirty="0"/>
              <a:t>() + (or </a:t>
            </a:r>
            <a:r>
              <a:rPr lang="en-US" b="1" dirty="0" err="1"/>
              <a:t>Geom_point</a:t>
            </a:r>
            <a:r>
              <a:rPr lang="en-US" b="1" dirty="0"/>
              <a:t>, </a:t>
            </a:r>
            <a:r>
              <a:rPr lang="en-US" b="1" dirty="0" err="1"/>
              <a:t>Geom_line</a:t>
            </a:r>
            <a:r>
              <a:rPr lang="en-US" b="1" dirty="0"/>
              <a:t>, </a:t>
            </a:r>
            <a:r>
              <a:rPr lang="en-US" b="1" dirty="0" err="1"/>
              <a:t>geom_raster</a:t>
            </a:r>
            <a:r>
              <a:rPr lang="en-US" b="1" dirty="0"/>
              <a:t>)</a:t>
            </a:r>
          </a:p>
          <a:p>
            <a:pPr lvl="1"/>
            <a:r>
              <a:rPr lang="en-US" b="1" dirty="0"/>
              <a:t>title() + … </a:t>
            </a:r>
            <a:r>
              <a:rPr lang="en-US" b="1" dirty="0" err="1"/>
              <a:t>etc</a:t>
            </a:r>
            <a:r>
              <a:rPr lang="en-US" b="1" dirty="0"/>
              <a:t> etc.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GGPlot</a:t>
            </a:r>
            <a:r>
              <a:rPr lang="en-US" dirty="0"/>
              <a:t> functions by adding “layers” cumulatively that inform R how to use the given variables </a:t>
            </a:r>
          </a:p>
          <a:p>
            <a:pPr lvl="1"/>
            <a:r>
              <a:rPr lang="en-US" dirty="0"/>
              <a:t>We will learn much more at the end of the class on this</a:t>
            </a:r>
          </a:p>
        </p:txBody>
      </p:sp>
    </p:spTree>
    <p:extLst>
      <p:ext uri="{BB962C8B-B14F-4D97-AF65-F5344CB8AC3E}">
        <p14:creationId xmlns:p14="http://schemas.microsoft.com/office/powerpoint/2010/main" val="33964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Visualizing Data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2975"/>
          </a:xfrm>
        </p:spPr>
        <p:txBody>
          <a:bodyPr>
            <a:normAutofit/>
          </a:bodyPr>
          <a:lstStyle/>
          <a:p>
            <a:r>
              <a:rPr lang="en-US" dirty="0"/>
              <a:t>Dipping our toes into </a:t>
            </a:r>
            <a:r>
              <a:rPr lang="en-US" dirty="0" err="1"/>
              <a:t>dplyr</a:t>
            </a:r>
            <a:r>
              <a:rPr lang="en-US" dirty="0"/>
              <a:t> a bit… using the </a:t>
            </a:r>
            <a:r>
              <a:rPr lang="en-US" dirty="0" err="1"/>
              <a:t>group_by</a:t>
            </a:r>
            <a:r>
              <a:rPr lang="en-US" dirty="0"/>
              <a:t> and reframe commands to create “diagnostic tables”</a:t>
            </a:r>
          </a:p>
          <a:p>
            <a:endParaRPr lang="en-US" dirty="0"/>
          </a:p>
          <a:p>
            <a:r>
              <a:rPr lang="en-US" b="1" dirty="0" err="1"/>
              <a:t>diag_df</a:t>
            </a:r>
            <a:r>
              <a:rPr lang="en-US" b="1" dirty="0"/>
              <a:t> &lt;- </a:t>
            </a:r>
            <a:r>
              <a:rPr lang="en-US" b="1" dirty="0" err="1"/>
              <a:t>mtcars</a:t>
            </a:r>
            <a:r>
              <a:rPr lang="en-US" b="1" dirty="0"/>
              <a:t> %&gt;% </a:t>
            </a:r>
          </a:p>
          <a:p>
            <a:r>
              <a:rPr lang="en-US" b="1" dirty="0" err="1"/>
              <a:t>group_by</a:t>
            </a:r>
            <a:r>
              <a:rPr lang="en-US" b="1" dirty="0"/>
              <a:t>(</a:t>
            </a:r>
            <a:r>
              <a:rPr lang="en-US" b="1" dirty="0" err="1"/>
              <a:t>cyl</a:t>
            </a:r>
            <a:r>
              <a:rPr lang="en-US" b="1" dirty="0"/>
              <a:t>) %&gt;% </a:t>
            </a:r>
          </a:p>
          <a:p>
            <a:r>
              <a:rPr lang="en-US" b="1" dirty="0"/>
              <a:t>reframe</a:t>
            </a:r>
            <a:r>
              <a:rPr lang="en-US" b="1"/>
              <a:t>(count = n () )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This will take the </a:t>
            </a:r>
            <a:r>
              <a:rPr lang="en-US" dirty="0" err="1"/>
              <a:t>mtcars</a:t>
            </a:r>
            <a:r>
              <a:rPr lang="en-US" dirty="0"/>
              <a:t> </a:t>
            </a:r>
            <a:r>
              <a:rPr lang="en-US" dirty="0" err="1"/>
              <a:t>dataframe</a:t>
            </a:r>
            <a:r>
              <a:rPr lang="en-US" dirty="0"/>
              <a:t>, group by </a:t>
            </a:r>
            <a:r>
              <a:rPr lang="en-US" dirty="0" err="1"/>
              <a:t>cyl</a:t>
            </a:r>
            <a:r>
              <a:rPr lang="en-US" dirty="0"/>
              <a:t>, and get the average mpg for each </a:t>
            </a:r>
            <a:r>
              <a:rPr lang="en-US" dirty="0" err="1"/>
              <a:t>cyl</a:t>
            </a:r>
            <a:r>
              <a:rPr lang="en-US" dirty="0"/>
              <a:t> group.</a:t>
            </a:r>
          </a:p>
          <a:p>
            <a:pPr lvl="1"/>
            <a:r>
              <a:rPr lang="en-US" dirty="0"/>
              <a:t>Try it with the HP variable</a:t>
            </a:r>
          </a:p>
        </p:txBody>
      </p:sp>
    </p:spTree>
    <p:extLst>
      <p:ext uri="{BB962C8B-B14F-4D97-AF65-F5344CB8AC3E}">
        <p14:creationId xmlns:p14="http://schemas.microsoft.com/office/powerpoint/2010/main" val="23641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Visualizing Data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2975"/>
          </a:xfrm>
        </p:spPr>
        <p:txBody>
          <a:bodyPr>
            <a:normAutofit/>
          </a:bodyPr>
          <a:lstStyle/>
          <a:p>
            <a:r>
              <a:rPr lang="en-US" dirty="0"/>
              <a:t>Lastly, the way that we determine relationships between variables is through linear regressions </a:t>
            </a:r>
          </a:p>
          <a:p>
            <a:endParaRPr lang="en-US" dirty="0"/>
          </a:p>
          <a:p>
            <a:r>
              <a:rPr lang="en-US" dirty="0"/>
              <a:t>The basic command for a linear model in R is </a:t>
            </a:r>
            <a:r>
              <a:rPr lang="en-US" dirty="0" err="1"/>
              <a:t>lm</a:t>
            </a:r>
            <a:r>
              <a:rPr lang="en-US" dirty="0"/>
              <a:t>()</a:t>
            </a:r>
          </a:p>
          <a:p>
            <a:endParaRPr lang="en-US" dirty="0"/>
          </a:p>
          <a:p>
            <a:r>
              <a:rPr lang="en-US" b="1" dirty="0" err="1"/>
              <a:t>Lm</a:t>
            </a:r>
            <a:r>
              <a:rPr lang="en-US" b="1" dirty="0"/>
              <a:t>(data = </a:t>
            </a:r>
            <a:r>
              <a:rPr lang="en-US" b="1" dirty="0" err="1"/>
              <a:t>mtcars</a:t>
            </a:r>
            <a:r>
              <a:rPr lang="en-US" b="1" dirty="0"/>
              <a:t>, hp ~ </a:t>
            </a:r>
            <a:r>
              <a:rPr lang="en-US" b="1" dirty="0" err="1"/>
              <a:t>cyl</a:t>
            </a:r>
            <a:r>
              <a:rPr lang="en-US" b="1" dirty="0"/>
              <a:t>) </a:t>
            </a:r>
            <a:r>
              <a:rPr lang="en-US" dirty="0"/>
              <a:t>estimates the relationship between the number of cylinders in a car, and its horsepower, across the full dataset</a:t>
            </a:r>
          </a:p>
          <a:p>
            <a:endParaRPr lang="en-US" dirty="0"/>
          </a:p>
          <a:p>
            <a:r>
              <a:rPr lang="en-US" dirty="0"/>
              <a:t>We will learn more about this process in a future lecture</a:t>
            </a:r>
          </a:p>
        </p:txBody>
      </p:sp>
    </p:spTree>
    <p:extLst>
      <p:ext uri="{BB962C8B-B14F-4D97-AF65-F5344CB8AC3E}">
        <p14:creationId xmlns:p14="http://schemas.microsoft.com/office/powerpoint/2010/main" val="4058730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Answering Questions about </a:t>
            </a:r>
            <a:r>
              <a:rPr lang="en-US" b="1" dirty="0" err="1"/>
              <a:t>mtcars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2975"/>
          </a:xfrm>
        </p:spPr>
        <p:txBody>
          <a:bodyPr>
            <a:normAutofit/>
          </a:bodyPr>
          <a:lstStyle/>
          <a:p>
            <a:r>
              <a:rPr lang="en-US" dirty="0"/>
              <a:t>Use the tools we have learned today and work with your nearby classmates to answer the following questions about the </a:t>
            </a:r>
            <a:r>
              <a:rPr lang="en-US" dirty="0" err="1"/>
              <a:t>mtcars</a:t>
            </a:r>
            <a:r>
              <a:rPr lang="en-US" dirty="0"/>
              <a:t> dataset:</a:t>
            </a:r>
          </a:p>
          <a:p>
            <a:pPr lvl="1"/>
            <a:r>
              <a:rPr lang="en-US" dirty="0"/>
              <a:t>1. How many individual car types are in the dataset?</a:t>
            </a:r>
          </a:p>
          <a:p>
            <a:pPr lvl="1"/>
            <a:r>
              <a:rPr lang="en-US" dirty="0"/>
              <a:t>2. What is the lowest value for mpg?</a:t>
            </a:r>
          </a:p>
          <a:p>
            <a:pPr lvl="1"/>
            <a:r>
              <a:rPr lang="en-US" dirty="0"/>
              <a:t>3. What is the median value for </a:t>
            </a:r>
            <a:r>
              <a:rPr lang="en-US" dirty="0" err="1"/>
              <a:t>wt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4. What are the options for the numbers of </a:t>
            </a:r>
            <a:r>
              <a:rPr lang="en-US" dirty="0" err="1"/>
              <a:t>cyl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5. Which of the variables are binary (only 0 or 1)?</a:t>
            </a:r>
          </a:p>
          <a:p>
            <a:pPr lvl="1"/>
            <a:r>
              <a:rPr lang="en-US" dirty="0"/>
              <a:t>6. What is the relationship between mpg and </a:t>
            </a:r>
            <a:r>
              <a:rPr lang="en-US" dirty="0" err="1"/>
              <a:t>cyl</a:t>
            </a:r>
            <a:r>
              <a:rPr lang="en-US" dirty="0"/>
              <a:t>? Is it significant?</a:t>
            </a:r>
          </a:p>
          <a:p>
            <a:r>
              <a:rPr lang="en-US" dirty="0"/>
              <a:t>Please raise your hand if you need help</a:t>
            </a:r>
          </a:p>
        </p:txBody>
      </p:sp>
    </p:spTree>
    <p:extLst>
      <p:ext uri="{BB962C8B-B14F-4D97-AF65-F5344CB8AC3E}">
        <p14:creationId xmlns:p14="http://schemas.microsoft.com/office/powerpoint/2010/main" val="124515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Some last </a:t>
            </a:r>
            <a:r>
              <a:rPr lang="en-US" b="1" dirty="0" err="1"/>
              <a:t>RMarkdown</a:t>
            </a:r>
            <a:r>
              <a:rPr lang="en-US" b="1" dirty="0"/>
              <a:t>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RMarkdown</a:t>
            </a:r>
            <a:r>
              <a:rPr lang="en-US" dirty="0"/>
              <a:t> can be used as a way to present your final results, although I tend to use R Notebooks and LaTeX</a:t>
            </a:r>
          </a:p>
          <a:p>
            <a:endParaRPr lang="en-US" dirty="0"/>
          </a:p>
          <a:p>
            <a:r>
              <a:rPr lang="en-US" dirty="0"/>
              <a:t>These documents have to “knit” which means the entire document needs to run, which can sometimes be more difficult than having individual chunks that create usable outputs</a:t>
            </a:r>
          </a:p>
          <a:p>
            <a:endParaRPr lang="en-US" dirty="0"/>
          </a:p>
          <a:p>
            <a:r>
              <a:rPr lang="en-US" dirty="0"/>
              <a:t>You can learn more in the </a:t>
            </a:r>
            <a:r>
              <a:rPr lang="en-US" dirty="0" err="1"/>
              <a:t>RMarkdown</a:t>
            </a:r>
            <a:r>
              <a:rPr lang="en-US" dirty="0"/>
              <a:t> documentation (?</a:t>
            </a:r>
            <a:r>
              <a:rPr lang="en-US" dirty="0" err="1"/>
              <a:t>RMarkdown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9227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Your (Easy) 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2975"/>
          </a:xfrm>
        </p:spPr>
        <p:txBody>
          <a:bodyPr>
            <a:normAutofit/>
          </a:bodyPr>
          <a:lstStyle/>
          <a:p>
            <a:r>
              <a:rPr lang="en-US" dirty="0"/>
              <a:t>Look at the “dataset of datasets” and begin thinking about which of the final project options you want to take</a:t>
            </a:r>
          </a:p>
          <a:p>
            <a:pPr lvl="1"/>
            <a:r>
              <a:rPr lang="en-US" dirty="0"/>
              <a:t>Under Course Modules, see “Important Links” document</a:t>
            </a:r>
          </a:p>
          <a:p>
            <a:endParaRPr lang="en-US" dirty="0"/>
          </a:p>
          <a:p>
            <a:r>
              <a:rPr lang="en-US" dirty="0"/>
              <a:t>Anybody looking to do a solo-author original project (grad student 3</a:t>
            </a:r>
            <a:r>
              <a:rPr lang="en-US" baseline="30000" dirty="0"/>
              <a:t>rd</a:t>
            </a:r>
            <a:r>
              <a:rPr lang="en-US" dirty="0"/>
              <a:t> year paper, undergraduate honors thesis)</a:t>
            </a:r>
          </a:p>
          <a:p>
            <a:endParaRPr lang="en-US" dirty="0"/>
          </a:p>
          <a:p>
            <a:r>
              <a:rPr lang="en-US" dirty="0"/>
              <a:t>Anybody looking to do a co-authored original project?</a:t>
            </a:r>
          </a:p>
          <a:p>
            <a:endParaRPr lang="en-US" dirty="0"/>
          </a:p>
          <a:p>
            <a:r>
              <a:rPr lang="en-US" dirty="0"/>
              <a:t>Anybody looking to do a replication project?</a:t>
            </a:r>
          </a:p>
        </p:txBody>
      </p:sp>
    </p:spTree>
    <p:extLst>
      <p:ext uri="{BB962C8B-B14F-4D97-AF65-F5344CB8AC3E}">
        <p14:creationId xmlns:p14="http://schemas.microsoft.com/office/powerpoint/2010/main" val="174158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Installing R and RStudio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939" y="1690688"/>
            <a:ext cx="10515600" cy="4351338"/>
          </a:xfrm>
        </p:spPr>
        <p:txBody>
          <a:bodyPr>
            <a:noAutofit/>
          </a:bodyPr>
          <a:lstStyle/>
          <a:p>
            <a:r>
              <a:rPr lang="en-US" sz="4000" dirty="0"/>
              <a:t>If you have not already, install </a:t>
            </a:r>
            <a:r>
              <a:rPr lang="en-US" sz="4000" b="1" dirty="0"/>
              <a:t>R</a:t>
            </a:r>
            <a:r>
              <a:rPr lang="en-US" sz="4000" dirty="0"/>
              <a:t> </a:t>
            </a:r>
            <a:r>
              <a:rPr lang="en-US" sz="4000" u="sng" dirty="0"/>
              <a:t>and</a:t>
            </a:r>
            <a:r>
              <a:rPr lang="en-US" sz="4000" dirty="0"/>
              <a:t> </a:t>
            </a:r>
            <a:r>
              <a:rPr lang="en-US" sz="4000" b="1" dirty="0"/>
              <a:t>RStudio</a:t>
            </a:r>
            <a:r>
              <a:rPr lang="en-US" sz="4000" dirty="0"/>
              <a:t> on your computer</a:t>
            </a:r>
          </a:p>
          <a:p>
            <a:pPr marL="0" indent="0">
              <a:buNone/>
            </a:pPr>
            <a:endParaRPr lang="en-US" sz="4000" dirty="0"/>
          </a:p>
          <a:p>
            <a:r>
              <a:rPr lang="en-US" sz="4000" dirty="0">
                <a:hlinkClick r:id="rId2"/>
              </a:rPr>
              <a:t>https://posit.co/download/rstudio-desktop/</a:t>
            </a:r>
            <a:endParaRPr lang="en-US" sz="4000" dirty="0"/>
          </a:p>
          <a:p>
            <a:pPr lvl="1"/>
            <a:r>
              <a:rPr lang="en-US" sz="3600" dirty="0"/>
              <a:t>Choose any mirror, closer ones will be faster</a:t>
            </a:r>
          </a:p>
          <a:p>
            <a:endParaRPr lang="en-US" sz="4000" dirty="0"/>
          </a:p>
          <a:p>
            <a:pPr marL="0" indent="0">
              <a:buNone/>
            </a:pPr>
            <a:r>
              <a:rPr lang="en-US" sz="4000" dirty="0"/>
              <a:t>Have this going in the background while I talk!</a:t>
            </a:r>
          </a:p>
          <a:p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3780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R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multiple windows open in the editor—let’s go over each one</a:t>
            </a:r>
          </a:p>
          <a:p>
            <a:endParaRPr lang="en-US" dirty="0"/>
          </a:p>
          <a:p>
            <a:r>
              <a:rPr lang="en-US" dirty="0"/>
              <a:t>Active code</a:t>
            </a:r>
          </a:p>
          <a:p>
            <a:r>
              <a:rPr lang="en-US" dirty="0"/>
              <a:t>Data objects</a:t>
            </a:r>
          </a:p>
          <a:p>
            <a:r>
              <a:rPr lang="en-US" dirty="0"/>
              <a:t>Console and terminal</a:t>
            </a:r>
          </a:p>
          <a:p>
            <a:r>
              <a:rPr lang="en-US" dirty="0"/>
              <a:t>Packages, plot viewer, and ?help </a:t>
            </a:r>
          </a:p>
        </p:txBody>
      </p:sp>
    </p:spTree>
    <p:extLst>
      <p:ext uri="{BB962C8B-B14F-4D97-AF65-F5344CB8AC3E}">
        <p14:creationId xmlns:p14="http://schemas.microsoft.com/office/powerpoint/2010/main" val="43562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R Concepts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at top toolbar</a:t>
            </a:r>
          </a:p>
          <a:p>
            <a:pPr lvl="1"/>
            <a:r>
              <a:rPr lang="en-US" dirty="0"/>
              <a:t>Change visual look of editor</a:t>
            </a:r>
          </a:p>
          <a:p>
            <a:pPr lvl="1"/>
            <a:r>
              <a:rPr lang="en-US" dirty="0"/>
              <a:t>Change working directory</a:t>
            </a:r>
          </a:p>
          <a:p>
            <a:pPr lvl="1"/>
            <a:endParaRPr lang="en-US" dirty="0"/>
          </a:p>
          <a:p>
            <a:r>
              <a:rPr lang="en-US" dirty="0"/>
              <a:t>Make a new R Notebook file and save it under a new name</a:t>
            </a:r>
          </a:p>
          <a:p>
            <a:pPr lvl="1"/>
            <a:r>
              <a:rPr lang="en-US" dirty="0"/>
              <a:t>Need to begin every “chunk” with ```{r [put title here]} and end with ```</a:t>
            </a:r>
          </a:p>
          <a:p>
            <a:pPr lvl="1"/>
            <a:r>
              <a:rPr lang="en-US" dirty="0"/>
              <a:t>R Notebook is my preferred method of coding because it creates distinct chunks and puts code output beneath each chunk</a:t>
            </a:r>
          </a:p>
        </p:txBody>
      </p:sp>
    </p:spTree>
    <p:extLst>
      <p:ext uri="{BB962C8B-B14F-4D97-AF65-F5344CB8AC3E}">
        <p14:creationId xmlns:p14="http://schemas.microsoft.com/office/powerpoint/2010/main" val="232240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R Concepts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the start of every coding task, you will do the following:</a:t>
            </a:r>
          </a:p>
          <a:p>
            <a:endParaRPr lang="en-US" dirty="0"/>
          </a:p>
          <a:p>
            <a:r>
              <a:rPr lang="en-US" dirty="0"/>
              <a:t>Identify, install, and load packages </a:t>
            </a:r>
          </a:p>
          <a:p>
            <a:pPr lvl="1"/>
            <a:r>
              <a:rPr lang="en-US" dirty="0"/>
              <a:t>Use bottom-right pane to find packages, or use </a:t>
            </a:r>
            <a:r>
              <a:rPr lang="en-US" dirty="0" err="1"/>
              <a:t>install.packages</a:t>
            </a:r>
            <a:r>
              <a:rPr lang="en-US" dirty="0"/>
              <a:t>()</a:t>
            </a:r>
          </a:p>
          <a:p>
            <a:pPr lvl="1"/>
            <a:r>
              <a:rPr lang="en-US" b="1" dirty="0"/>
              <a:t>Library(</a:t>
            </a:r>
            <a:r>
              <a:rPr lang="en-US" b="1" dirty="0" err="1"/>
              <a:t>rmarkdown</a:t>
            </a:r>
            <a:r>
              <a:rPr lang="en-US" b="1" dirty="0"/>
              <a:t>)</a:t>
            </a:r>
          </a:p>
          <a:p>
            <a:pPr lvl="1"/>
            <a:r>
              <a:rPr lang="en-US" b="1" dirty="0"/>
              <a:t>Library(</a:t>
            </a:r>
            <a:r>
              <a:rPr lang="en-US" b="1" dirty="0" err="1"/>
              <a:t>tidyverse</a:t>
            </a:r>
            <a:r>
              <a:rPr lang="en-US" b="1" dirty="0"/>
              <a:t>)</a:t>
            </a:r>
          </a:p>
          <a:p>
            <a:r>
              <a:rPr lang="en-US" dirty="0"/>
              <a:t>Set working directory, store and load data</a:t>
            </a:r>
          </a:p>
          <a:p>
            <a:pPr lvl="1"/>
            <a:r>
              <a:rPr lang="en-US" b="1" dirty="0"/>
              <a:t>Create new folder, keeps things cleaner (also look into R Projects) </a:t>
            </a:r>
          </a:p>
          <a:p>
            <a:r>
              <a:rPr lang="en-US" dirty="0"/>
              <a:t>Diagnose and clean issues with data before any analysis</a:t>
            </a:r>
          </a:p>
        </p:txBody>
      </p:sp>
    </p:spTree>
    <p:extLst>
      <p:ext uri="{BB962C8B-B14F-4D97-AF65-F5344CB8AC3E}">
        <p14:creationId xmlns:p14="http://schemas.microsoft.com/office/powerpoint/2010/main" val="49276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Commands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2975"/>
          </a:xfrm>
        </p:spPr>
        <p:txBody>
          <a:bodyPr/>
          <a:lstStyle/>
          <a:p>
            <a:r>
              <a:rPr lang="en-US" dirty="0"/>
              <a:t>R can do basic arithmetic with standard computer-math </a:t>
            </a:r>
          </a:p>
          <a:p>
            <a:pPr lvl="1"/>
            <a:r>
              <a:rPr lang="en-US" dirty="0"/>
              <a:t>Addition: 1+1</a:t>
            </a:r>
          </a:p>
          <a:p>
            <a:pPr lvl="1"/>
            <a:r>
              <a:rPr lang="en-US" dirty="0"/>
              <a:t>Subtraction: 2-1</a:t>
            </a:r>
          </a:p>
          <a:p>
            <a:pPr lvl="1"/>
            <a:r>
              <a:rPr lang="en-US" dirty="0"/>
              <a:t>Multiplication: 3*2</a:t>
            </a:r>
          </a:p>
          <a:p>
            <a:pPr lvl="1"/>
            <a:r>
              <a:rPr lang="en-US" dirty="0"/>
              <a:t>Division: 4/2</a:t>
            </a:r>
          </a:p>
          <a:p>
            <a:pPr lvl="1"/>
            <a:r>
              <a:rPr lang="en-US" dirty="0"/>
              <a:t>Exponents: ^</a:t>
            </a:r>
          </a:p>
          <a:p>
            <a:pPr lvl="1"/>
            <a:r>
              <a:rPr lang="en-US" dirty="0"/>
              <a:t>Square root: sqrt(vector)</a:t>
            </a:r>
          </a:p>
          <a:p>
            <a:pPr lvl="1"/>
            <a:r>
              <a:rPr lang="en-US" dirty="0"/>
              <a:t>Mean: mean(vector)</a:t>
            </a:r>
          </a:p>
          <a:p>
            <a:pPr lvl="1"/>
            <a:r>
              <a:rPr lang="en-US" dirty="0"/>
              <a:t>Sum: sum(vector)</a:t>
            </a:r>
          </a:p>
          <a:p>
            <a:r>
              <a:rPr lang="en-US" dirty="0"/>
              <a:t>R uses PEMDAS in order of operations</a:t>
            </a:r>
          </a:p>
          <a:p>
            <a:pPr lvl="1"/>
            <a:r>
              <a:rPr lang="en-US" dirty="0"/>
              <a:t>What would this be: (4 + 6) / (2 * (4 – 2))^2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83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Commands in R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2975"/>
          </a:xfrm>
        </p:spPr>
        <p:txBody>
          <a:bodyPr/>
          <a:lstStyle/>
          <a:p>
            <a:r>
              <a:rPr lang="en-US" dirty="0"/>
              <a:t>R uses data objects as the primary form of storing data</a:t>
            </a:r>
          </a:p>
          <a:p>
            <a:endParaRPr lang="en-US" dirty="0"/>
          </a:p>
          <a:p>
            <a:r>
              <a:rPr lang="en-US" dirty="0"/>
              <a:t>Create a new single-object data by using &lt;- (or =)</a:t>
            </a:r>
          </a:p>
          <a:p>
            <a:pPr lvl="1"/>
            <a:r>
              <a:rPr lang="en-US" b="1" dirty="0" err="1"/>
              <a:t>smol_data</a:t>
            </a:r>
            <a:r>
              <a:rPr lang="en-US" b="1" dirty="0"/>
              <a:t> &lt;- 7</a:t>
            </a:r>
          </a:p>
          <a:p>
            <a:pPr lvl="1"/>
            <a:r>
              <a:rPr lang="en-US" dirty="0"/>
              <a:t>The object being created or edited is always on the left, and the data that is being stored comes from the right side</a:t>
            </a:r>
          </a:p>
          <a:p>
            <a:pPr lvl="1"/>
            <a:r>
              <a:rPr lang="en-US" dirty="0"/>
              <a:t>Look in the data pane and you will now have a </a:t>
            </a:r>
            <a:r>
              <a:rPr lang="en-US" dirty="0" err="1"/>
              <a:t>smol_data</a:t>
            </a:r>
            <a:r>
              <a:rPr lang="en-US" dirty="0"/>
              <a:t> object there</a:t>
            </a:r>
          </a:p>
          <a:p>
            <a:pPr lvl="1"/>
            <a:r>
              <a:rPr lang="en-US" dirty="0"/>
              <a:t>Type </a:t>
            </a:r>
            <a:r>
              <a:rPr lang="en-US" b="1" dirty="0"/>
              <a:t>view(</a:t>
            </a:r>
            <a:r>
              <a:rPr lang="en-US" b="1" dirty="0" err="1"/>
              <a:t>smol_data</a:t>
            </a:r>
            <a:r>
              <a:rPr lang="en-US" b="1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3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Commands in R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206999"/>
          </a:xfrm>
        </p:spPr>
        <p:txBody>
          <a:bodyPr>
            <a:normAutofit/>
          </a:bodyPr>
          <a:lstStyle/>
          <a:p>
            <a:r>
              <a:rPr lang="en-US" dirty="0"/>
              <a:t>You can then manipulate the data…</a:t>
            </a:r>
          </a:p>
          <a:p>
            <a:pPr lvl="1"/>
            <a:r>
              <a:rPr lang="en-US" dirty="0"/>
              <a:t>Try adding 1 to the data</a:t>
            </a:r>
          </a:p>
          <a:p>
            <a:pPr lvl="1"/>
            <a:r>
              <a:rPr lang="en-US" dirty="0"/>
              <a:t>Try exponentiating the data by ½ </a:t>
            </a:r>
          </a:p>
          <a:p>
            <a:pPr lvl="1"/>
            <a:endParaRPr lang="en-US" dirty="0"/>
          </a:p>
          <a:p>
            <a:r>
              <a:rPr lang="en-US" dirty="0"/>
              <a:t>You can make “vectors” which are longer lists of variables using the c() command</a:t>
            </a:r>
          </a:p>
          <a:p>
            <a:pPr lvl="1"/>
            <a:r>
              <a:rPr lang="en-US" b="1" dirty="0"/>
              <a:t>Vector1 &lt;- c(1, 2, 3, 4, 5)</a:t>
            </a:r>
          </a:p>
          <a:p>
            <a:pPr lvl="1"/>
            <a:r>
              <a:rPr lang="en-US" b="1" dirty="0"/>
              <a:t>Vector2 &lt;- c(4,8,10)</a:t>
            </a:r>
            <a:endParaRPr lang="en-US" dirty="0"/>
          </a:p>
          <a:p>
            <a:r>
              <a:rPr lang="en-US" dirty="0"/>
              <a:t>You can create a bigger “</a:t>
            </a:r>
            <a:r>
              <a:rPr lang="en-US" dirty="0" err="1"/>
              <a:t>dataframe</a:t>
            </a:r>
            <a:r>
              <a:rPr lang="en-US" dirty="0"/>
              <a:t>” (we will discuss something called `</a:t>
            </a:r>
            <a:r>
              <a:rPr lang="en-US" dirty="0" err="1"/>
              <a:t>tibbles`</a:t>
            </a:r>
            <a:r>
              <a:rPr lang="en-US" dirty="0"/>
              <a:t> in the future as well)</a:t>
            </a:r>
          </a:p>
          <a:p>
            <a:pPr lvl="1"/>
            <a:r>
              <a:rPr lang="en-US" b="1" dirty="0" err="1"/>
              <a:t>big_df</a:t>
            </a:r>
            <a:r>
              <a:rPr lang="en-US" b="1" dirty="0"/>
              <a:t> &lt;- </a:t>
            </a:r>
            <a:r>
              <a:rPr lang="en-US" b="1" dirty="0" err="1"/>
              <a:t>data.frame</a:t>
            </a:r>
            <a:r>
              <a:rPr lang="en-US" b="1" dirty="0"/>
              <a:t>(</a:t>
            </a:r>
            <a:r>
              <a:rPr lang="en-US" b="1" dirty="0" err="1"/>
              <a:t>smol_data</a:t>
            </a:r>
            <a:r>
              <a:rPr lang="en-US" b="1" dirty="0"/>
              <a:t>, Vector1, Vector2)</a:t>
            </a:r>
          </a:p>
          <a:p>
            <a:pPr lvl="1"/>
            <a:r>
              <a:rPr lang="en-US" dirty="0"/>
              <a:t>Why doesn’t this work, but only including </a:t>
            </a:r>
            <a:r>
              <a:rPr lang="en-US" dirty="0" err="1"/>
              <a:t>smol_data</a:t>
            </a:r>
            <a:r>
              <a:rPr lang="en-US" dirty="0"/>
              <a:t> and Vector1 works?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96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8BF0-56C2-9946-1B2A-156C74DA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Commands in R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34BF-720D-9B12-D0D9-11150A74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29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If you have questions about a given package, you can use ? followed by the package name to open a help panel</a:t>
            </a:r>
          </a:p>
          <a:p>
            <a:endParaRPr lang="en-US" dirty="0"/>
          </a:p>
          <a:p>
            <a:r>
              <a:rPr lang="en-US" dirty="0"/>
              <a:t>First, create a new data object using the “cars” dataset</a:t>
            </a:r>
          </a:p>
          <a:p>
            <a:pPr lvl="1"/>
            <a:r>
              <a:rPr lang="en-US" b="1" dirty="0" err="1"/>
              <a:t>cars_df</a:t>
            </a:r>
            <a:r>
              <a:rPr lang="en-US" b="1" dirty="0"/>
              <a:t> &lt;- cars</a:t>
            </a:r>
          </a:p>
          <a:p>
            <a:r>
              <a:rPr lang="en-US" dirty="0"/>
              <a:t>Try using ?cars (a dataset that comes automatically with R)</a:t>
            </a:r>
          </a:p>
          <a:p>
            <a:endParaRPr lang="en-US" dirty="0"/>
          </a:p>
          <a:p>
            <a:r>
              <a:rPr lang="en-US" dirty="0"/>
              <a:t>What is this dataset? </a:t>
            </a:r>
          </a:p>
          <a:p>
            <a:r>
              <a:rPr lang="en-US" dirty="0"/>
              <a:t>What variables are stored?</a:t>
            </a:r>
          </a:p>
          <a:p>
            <a:r>
              <a:rPr lang="en-US" dirty="0"/>
              <a:t>How large is the dataset? How many variables/observations?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711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57ccd35-2dd5-4422-b858-a37e83b7511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B64CD80B73D640BE3010113FDBE41D" ma:contentTypeVersion="6" ma:contentTypeDescription="Create a new document." ma:contentTypeScope="" ma:versionID="558962a6317536e200d31ae531d65fdf">
  <xsd:schema xmlns:xsd="http://www.w3.org/2001/XMLSchema" xmlns:xs="http://www.w3.org/2001/XMLSchema" xmlns:p="http://schemas.microsoft.com/office/2006/metadata/properties" xmlns:ns3="257ccd35-2dd5-4422-b858-a37e83b75117" targetNamespace="http://schemas.microsoft.com/office/2006/metadata/properties" ma:root="true" ma:fieldsID="28271b1e5877e1532ef4ff0b837c594d" ns3:_="">
    <xsd:import namespace="257ccd35-2dd5-4422-b858-a37e83b751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ccd35-2dd5-4422-b858-a37e83b751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8AC8F3-20D3-4B84-9F7B-582777D4F8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9185DD-0E76-44EA-816A-33F05779ED88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257ccd35-2dd5-4422-b858-a37e83b75117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EF1442AC-F53B-4BA5-97D6-B606F7E04B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7ccd35-2dd5-4422-b858-a37e83b751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1223</Words>
  <Application>Microsoft Office PowerPoint</Application>
  <PresentationFormat>Widescreen</PresentationFormat>
  <Paragraphs>150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Introduction to Data Analysis in R  </vt:lpstr>
      <vt:lpstr>Installing R and RStudio</vt:lpstr>
      <vt:lpstr>Basic R Concepts</vt:lpstr>
      <vt:lpstr>Basic R Concepts (continued)</vt:lpstr>
      <vt:lpstr>Basic R Concepts (continued)</vt:lpstr>
      <vt:lpstr>Basic Commands in R</vt:lpstr>
      <vt:lpstr>Basic Commands in R (continued)</vt:lpstr>
      <vt:lpstr>Basic Commands in R (continued)</vt:lpstr>
      <vt:lpstr>Basic Commands in R (continued)</vt:lpstr>
      <vt:lpstr>The Data Viewer Panel</vt:lpstr>
      <vt:lpstr>Visualizing Data in R</vt:lpstr>
      <vt:lpstr>Visualizing Data in R</vt:lpstr>
      <vt:lpstr>Visualizing Data in R</vt:lpstr>
      <vt:lpstr>Visualizing Data in R</vt:lpstr>
      <vt:lpstr>Answering Questions about mtcars</vt:lpstr>
      <vt:lpstr>Some last RMarkdown thoughts</vt:lpstr>
      <vt:lpstr>Your (Easy) Homework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Data Analysis Using R</dc:title>
  <dc:creator>Derek J. Wakefield</dc:creator>
  <cp:lastModifiedBy>Wakefield, Derek James</cp:lastModifiedBy>
  <cp:revision>85</cp:revision>
  <dcterms:created xsi:type="dcterms:W3CDTF">2024-01-18T16:13:15Z</dcterms:created>
  <dcterms:modified xsi:type="dcterms:W3CDTF">2024-09-18T16:39:40Z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0x0101005AB64CD80B73D640BE3010113FDBE41D</vt:lpwstr>
  </property>
</Properties>
</file>